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DM Sans" pitchFamily="2" charset="0"/>
      <p:regular r:id="rId10"/>
    </p:embeddedFont>
    <p:embeddedFont>
      <p:font typeface="DM Sans Bold" panose="020B0604020202020204" charset="0"/>
      <p:regular r:id="rId11"/>
    </p:embeddedFont>
    <p:embeddedFont>
      <p:font typeface="Georgia Pro Bold" panose="020B0604020202020204" charset="0"/>
      <p:regular r:id="rId12"/>
    </p:embeddedFont>
    <p:embeddedFont>
      <p:font typeface="Georgia Pro Light" panose="02040302050405020303" pitchFamily="18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230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6535" y="0"/>
            <a:ext cx="7932670" cy="10287000"/>
            <a:chOff x="0" y="0"/>
            <a:chExt cx="913593" cy="1184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3593" cy="1184737"/>
            </a:xfrm>
            <a:custGeom>
              <a:avLst/>
              <a:gdLst/>
              <a:ahLst/>
              <a:cxnLst/>
              <a:rect l="l" t="t" r="r" b="b"/>
              <a:pathLst>
                <a:path w="913593" h="1184737">
                  <a:moveTo>
                    <a:pt x="0" y="0"/>
                  </a:moveTo>
                  <a:lnTo>
                    <a:pt x="913593" y="0"/>
                  </a:lnTo>
                  <a:lnTo>
                    <a:pt x="913593" y="1184737"/>
                  </a:lnTo>
                  <a:lnTo>
                    <a:pt x="0" y="1184737"/>
                  </a:lnTo>
                  <a:close/>
                </a:path>
              </a:pathLst>
            </a:custGeom>
            <a:blipFill>
              <a:blip r:embed="rId4"/>
              <a:stretch>
                <a:fillRect l="-6248" r="-624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6311729" y="-198171"/>
            <a:ext cx="1895141" cy="1903602"/>
          </a:xfrm>
          <a:custGeom>
            <a:avLst/>
            <a:gdLst/>
            <a:ahLst/>
            <a:cxnLst/>
            <a:rect l="l" t="t" r="r" b="b"/>
            <a:pathLst>
              <a:path w="1895141" h="1903602">
                <a:moveTo>
                  <a:pt x="0" y="0"/>
                </a:moveTo>
                <a:lnTo>
                  <a:pt x="1895142" y="0"/>
                </a:lnTo>
                <a:lnTo>
                  <a:pt x="1895142" y="1903601"/>
                </a:lnTo>
                <a:lnTo>
                  <a:pt x="0" y="1903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59181" y="8859535"/>
            <a:ext cx="683051" cy="797530"/>
          </a:xfrm>
          <a:custGeom>
            <a:avLst/>
            <a:gdLst/>
            <a:ahLst/>
            <a:cxnLst/>
            <a:rect l="l" t="t" r="r" b="b"/>
            <a:pathLst>
              <a:path w="683051" h="797530">
                <a:moveTo>
                  <a:pt x="0" y="0"/>
                </a:moveTo>
                <a:lnTo>
                  <a:pt x="683051" y="0"/>
                </a:lnTo>
                <a:lnTo>
                  <a:pt x="683051" y="797530"/>
                </a:lnTo>
                <a:lnTo>
                  <a:pt x="0" y="7975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379" r="-837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9132" y="8859535"/>
            <a:ext cx="879688" cy="797530"/>
          </a:xfrm>
          <a:custGeom>
            <a:avLst/>
            <a:gdLst/>
            <a:ahLst/>
            <a:cxnLst/>
            <a:rect l="l" t="t" r="r" b="b"/>
            <a:pathLst>
              <a:path w="879688" h="797530">
                <a:moveTo>
                  <a:pt x="0" y="0"/>
                </a:moveTo>
                <a:lnTo>
                  <a:pt x="879687" y="0"/>
                </a:lnTo>
                <a:lnTo>
                  <a:pt x="879687" y="797530"/>
                </a:lnTo>
                <a:lnTo>
                  <a:pt x="0" y="7975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379" r="-8379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80414" y="1033911"/>
            <a:ext cx="10027033" cy="5183766"/>
            <a:chOff x="0" y="0"/>
            <a:chExt cx="13369377" cy="6911689"/>
          </a:xfrm>
        </p:grpSpPr>
        <p:sp>
          <p:nvSpPr>
            <p:cNvPr id="8" name="TextBox 8"/>
            <p:cNvSpPr txBox="1"/>
            <p:nvPr/>
          </p:nvSpPr>
          <p:spPr>
            <a:xfrm>
              <a:off x="0" y="104775"/>
              <a:ext cx="13369377" cy="4269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163"/>
                </a:lnSpc>
              </a:pPr>
              <a:r>
                <a:rPr lang="en-US" sz="6163" b="1">
                  <a:solidFill>
                    <a:srgbClr val="000000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Unraveling the Transcriptomic Overlap Between SARS-CoV-2 and Neurodegeneration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265134"/>
              <a:ext cx="11805684" cy="1646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39"/>
                </a:lnSpc>
              </a:pPr>
              <a:r>
                <a:rPr lang="en-US" sz="3599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A Multi-Omics Analysis (Python &amp; R).</a:t>
              </a:r>
            </a:p>
            <a:p>
              <a:pPr marL="0" lvl="0" indent="0" algn="l">
                <a:lnSpc>
                  <a:spcPts val="5039"/>
                </a:lnSpc>
              </a:pPr>
              <a:endParaRPr lang="en-US" sz="3599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80414" y="6217678"/>
            <a:ext cx="7489378" cy="888872"/>
            <a:chOff x="0" y="0"/>
            <a:chExt cx="9985837" cy="118516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91344"/>
              <a:ext cx="9985837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Student Name: Sara Sayed Elganzory | ID: 221000509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7658100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4A4A4A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PRESENTED BY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880414" y="7373848"/>
            <a:ext cx="5128498" cy="953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1"/>
              </a:lnSpc>
              <a:spcBef>
                <a:spcPct val="0"/>
              </a:spcBef>
            </a:pPr>
            <a:r>
              <a:rPr lang="en-US" sz="2301" b="1">
                <a:solidFill>
                  <a:srgbClr val="4A4A4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Supervised by:</a:t>
            </a:r>
            <a:r>
              <a:rPr lang="en-US" sz="2301">
                <a:solidFill>
                  <a:srgbClr val="4A4A4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 Dr. Mohamed Elsayeh </a:t>
            </a:r>
          </a:p>
          <a:p>
            <a:pPr algn="l">
              <a:lnSpc>
                <a:spcPts val="2531"/>
              </a:lnSpc>
              <a:spcBef>
                <a:spcPct val="0"/>
              </a:spcBef>
            </a:pPr>
            <a:endParaRPr lang="en-US" sz="2301">
              <a:solidFill>
                <a:srgbClr val="4A4A4A"/>
              </a:solidFill>
              <a:latin typeface="Georgia Pro Light"/>
              <a:ea typeface="Georgia Pro Light"/>
              <a:cs typeface="Georgia Pro Light"/>
              <a:sym typeface="Georgia Pro Light"/>
            </a:endParaRPr>
          </a:p>
          <a:p>
            <a:pPr algn="l">
              <a:lnSpc>
                <a:spcPts val="2531"/>
              </a:lnSpc>
              <a:spcBef>
                <a:spcPct val="0"/>
              </a:spcBef>
            </a:pPr>
            <a:r>
              <a:rPr lang="en-US" sz="2301" b="1">
                <a:solidFill>
                  <a:srgbClr val="4A4A4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Date: </a:t>
            </a:r>
            <a:r>
              <a:rPr lang="en-US" sz="2301">
                <a:solidFill>
                  <a:srgbClr val="4A4A4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January 2026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F1D45768-0D76-34EB-CA4D-A27A92F4B0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47"/>
    </mc:Choice>
    <mc:Fallback>
      <p:transition spd="slow" advTm="38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0"/>
            <a:ext cx="7553325" cy="10287000"/>
            <a:chOff x="0" y="0"/>
            <a:chExt cx="1170208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t="-205" b="-20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66750" y="666750"/>
            <a:ext cx="9469639" cy="8928994"/>
            <a:chOff x="0" y="0"/>
            <a:chExt cx="12626185" cy="11905326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12626185" cy="3040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 b="1">
                  <a:solidFill>
                    <a:srgbClr val="000000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The Research Question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781770"/>
              <a:ext cx="11099800" cy="8123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32" lvl="1" indent="-388616" algn="l">
                <a:lnSpc>
                  <a:spcPts val="5039"/>
                </a:lnSpc>
                <a:buFont typeface="Arial"/>
                <a:buChar char="•"/>
              </a:pPr>
              <a:r>
                <a:rPr lang="en-US" sz="3599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Question: Does COVID-19 accelerate neurodegeneration?</a:t>
              </a:r>
            </a:p>
            <a:p>
              <a:pPr algn="l">
                <a:lnSpc>
                  <a:spcPts val="5039"/>
                </a:lnSpc>
              </a:pPr>
              <a:endParaRPr lang="en-US" sz="3599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777232" lvl="1" indent="-388616" algn="l">
                <a:lnSpc>
                  <a:spcPts val="5039"/>
                </a:lnSpc>
                <a:buFont typeface="Arial"/>
                <a:buChar char="•"/>
              </a:pPr>
              <a:r>
                <a:rPr lang="en-US" sz="3599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Hypothesis 1 (Direct): The "Prion" Hypothesis (Viral proteins trigger misfolding).</a:t>
              </a:r>
            </a:p>
            <a:p>
              <a:pPr algn="l">
                <a:lnSpc>
                  <a:spcPts val="5039"/>
                </a:lnSpc>
              </a:pPr>
              <a:endParaRPr lang="en-US" sz="3599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777232" lvl="1" indent="-388616" algn="l">
                <a:lnSpc>
                  <a:spcPts val="5039"/>
                </a:lnSpc>
                <a:buFont typeface="Arial"/>
                <a:buChar char="•"/>
              </a:pPr>
              <a:r>
                <a:rPr lang="en-US" sz="3599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Hypothesis 2 (Indirect): Systemic Stress (Inflammation &amp; Oxidation).</a:t>
              </a:r>
            </a:p>
            <a:p>
              <a:pPr marL="0" lvl="0" indent="0" algn="l">
                <a:lnSpc>
                  <a:spcPts val="2940"/>
                </a:lnSpc>
              </a:pPr>
              <a:endParaRPr lang="en-US" sz="3599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6311729" y="-198171"/>
            <a:ext cx="1895141" cy="1903602"/>
          </a:xfrm>
          <a:custGeom>
            <a:avLst/>
            <a:gdLst/>
            <a:ahLst/>
            <a:cxnLst/>
            <a:rect l="l" t="t" r="r" b="b"/>
            <a:pathLst>
              <a:path w="1895141" h="1903602">
                <a:moveTo>
                  <a:pt x="0" y="0"/>
                </a:moveTo>
                <a:lnTo>
                  <a:pt x="1895142" y="0"/>
                </a:lnTo>
                <a:lnTo>
                  <a:pt x="1895142" y="1903601"/>
                </a:lnTo>
                <a:lnTo>
                  <a:pt x="0" y="1903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3432086" y="9834227"/>
            <a:ext cx="11332738" cy="230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616">
                <a:solidFill>
                  <a:srgbClr val="4A4A4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Sara Sayed Elganzory | ID: 221000509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5BC98DA-D432-FE52-9244-7B0BAEC9B8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59"/>
    </mc:Choice>
    <mc:Fallback>
      <p:transition spd="slow" advTm="41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668366"/>
            <a:ext cx="8285408" cy="6950268"/>
            <a:chOff x="0" y="0"/>
            <a:chExt cx="1899879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9879" cy="1593725"/>
            </a:xfrm>
            <a:custGeom>
              <a:avLst/>
              <a:gdLst/>
              <a:ahLst/>
              <a:cxnLst/>
              <a:rect l="l" t="t" r="r" b="b"/>
              <a:pathLst>
                <a:path w="1899879" h="1593725">
                  <a:moveTo>
                    <a:pt x="0" y="0"/>
                  </a:moveTo>
                  <a:lnTo>
                    <a:pt x="1899879" y="0"/>
                  </a:lnTo>
                  <a:lnTo>
                    <a:pt x="189987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2217" r="-221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66750" y="666750"/>
            <a:ext cx="8324850" cy="8829345"/>
            <a:chOff x="0" y="0"/>
            <a:chExt cx="11099800" cy="11772459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11099800" cy="3040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 b="1">
                  <a:solidFill>
                    <a:srgbClr val="000000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Methodology (Dual Pipeline)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19930"/>
              <a:ext cx="11099800" cy="7952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Phase 1: Python (Exploratory):</a:t>
              </a:r>
            </a:p>
            <a:p>
              <a:pPr marL="734053" lvl="1" indent="-367026" algn="l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Data Cleaning (Pandas)</a:t>
              </a:r>
            </a:p>
            <a:p>
              <a:pPr marL="734053" lvl="1" indent="-367026" algn="l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PCA (Scikit-Learn)</a:t>
              </a:r>
            </a:p>
            <a:p>
              <a:pPr marL="734053" lvl="1" indent="-367026" algn="l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Candidate Discovery</a:t>
              </a:r>
            </a:p>
            <a:p>
              <a:pPr algn="l">
                <a:lnSpc>
                  <a:spcPts val="4759"/>
                </a:lnSpc>
              </a:pPr>
              <a:endParaRPr lang="en-US" sz="3399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Phase 2: R (Validation):</a:t>
              </a:r>
            </a:p>
            <a:p>
              <a:pPr marL="734053" lvl="1" indent="-367026" algn="l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Voom Normalization</a:t>
              </a:r>
            </a:p>
            <a:p>
              <a:pPr marL="734053" lvl="1" indent="-367026" algn="l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Statistical Testing (limma/edgeR)</a:t>
              </a:r>
            </a:p>
            <a:p>
              <a:pPr marL="734053" lvl="1" indent="-367026" algn="l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Pathway Enrichment (KEGG)</a:t>
              </a:r>
            </a:p>
            <a:p>
              <a:pPr marL="0" lvl="0" indent="0" algn="l">
                <a:lnSpc>
                  <a:spcPts val="4759"/>
                </a:lnSpc>
              </a:pPr>
              <a:endParaRPr lang="en-US" sz="3399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6311729" y="-198171"/>
            <a:ext cx="1895141" cy="1903602"/>
          </a:xfrm>
          <a:custGeom>
            <a:avLst/>
            <a:gdLst/>
            <a:ahLst/>
            <a:cxnLst/>
            <a:rect l="l" t="t" r="r" b="b"/>
            <a:pathLst>
              <a:path w="1895141" h="1903602">
                <a:moveTo>
                  <a:pt x="0" y="0"/>
                </a:moveTo>
                <a:lnTo>
                  <a:pt x="1895142" y="0"/>
                </a:lnTo>
                <a:lnTo>
                  <a:pt x="1895142" y="1903601"/>
                </a:lnTo>
                <a:lnTo>
                  <a:pt x="0" y="1903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3432086" y="9834227"/>
            <a:ext cx="11332738" cy="230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616">
                <a:solidFill>
                  <a:srgbClr val="4A4A4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Sara Sayed Elganzory | ID: 221000509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3A68428-DD48-D50F-2B7F-AC95959069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08"/>
    </mc:Choice>
    <mc:Fallback>
      <p:transition spd="slow" advTm="34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632532"/>
            <a:ext cx="8651973" cy="7021937"/>
            <a:chOff x="0" y="0"/>
            <a:chExt cx="1985046" cy="1611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5046" cy="1611063"/>
            </a:xfrm>
            <a:custGeom>
              <a:avLst/>
              <a:gdLst/>
              <a:ahLst/>
              <a:cxnLst/>
              <a:rect l="l" t="t" r="r" b="b"/>
              <a:pathLst>
                <a:path w="1985046" h="1611063">
                  <a:moveTo>
                    <a:pt x="0" y="0"/>
                  </a:moveTo>
                  <a:lnTo>
                    <a:pt x="1985046" y="0"/>
                  </a:lnTo>
                  <a:lnTo>
                    <a:pt x="1985046" y="1611063"/>
                  </a:lnTo>
                  <a:lnTo>
                    <a:pt x="0" y="1611063"/>
                  </a:lnTo>
                  <a:close/>
                </a:path>
              </a:pathLst>
            </a:custGeom>
            <a:blipFill>
              <a:blip r:embed="rId4"/>
              <a:stretch>
                <a:fillRect l="-669" r="-66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451313" y="320407"/>
            <a:ext cx="9972228" cy="8763734"/>
            <a:chOff x="0" y="0"/>
            <a:chExt cx="13296304" cy="11684978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12952867" cy="4526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 b="1">
                  <a:solidFill>
                    <a:srgbClr val="000000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COVID-19 &amp; Parkinson's Disease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532462"/>
              <a:ext cx="13296304" cy="6152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12464" lvl="1" indent="-356232" algn="l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Shared Genes: 272</a:t>
              </a:r>
            </a:p>
            <a:p>
              <a:pPr algn="l">
                <a:lnSpc>
                  <a:spcPts val="4619"/>
                </a:lnSpc>
              </a:pPr>
              <a:endParaRPr lang="en-US" sz="3299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712464" lvl="1" indent="-356232" algn="l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Key Discovery: Upregulation of MPO (Myeloperoxidase).</a:t>
              </a:r>
            </a:p>
            <a:p>
              <a:pPr algn="l">
                <a:lnSpc>
                  <a:spcPts val="4619"/>
                </a:lnSpc>
              </a:pPr>
              <a:endParaRPr lang="en-US" sz="3299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712464" lvl="1" indent="-356232" algn="l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Mechanism: Oxidative Stress → Dopaminergic Neuron Death.</a:t>
              </a:r>
            </a:p>
            <a:p>
              <a:pPr marL="0" lvl="0" indent="0" algn="l">
                <a:lnSpc>
                  <a:spcPts val="4619"/>
                </a:lnSpc>
              </a:pPr>
              <a:endParaRPr lang="en-US" sz="3299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6311729" y="-198171"/>
            <a:ext cx="1895141" cy="1903602"/>
          </a:xfrm>
          <a:custGeom>
            <a:avLst/>
            <a:gdLst/>
            <a:ahLst/>
            <a:cxnLst/>
            <a:rect l="l" t="t" r="r" b="b"/>
            <a:pathLst>
              <a:path w="1895141" h="1903602">
                <a:moveTo>
                  <a:pt x="0" y="0"/>
                </a:moveTo>
                <a:lnTo>
                  <a:pt x="1895142" y="0"/>
                </a:lnTo>
                <a:lnTo>
                  <a:pt x="1895142" y="1903601"/>
                </a:lnTo>
                <a:lnTo>
                  <a:pt x="0" y="1903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3432086" y="9834227"/>
            <a:ext cx="11332738" cy="230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616">
                <a:solidFill>
                  <a:srgbClr val="4A4A4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Sara Sayed Elganzory | ID: 221000509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81768F1-F64E-3F94-01BC-1CD2D09D27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15"/>
    </mc:Choice>
    <mc:Fallback>
      <p:transition spd="slow" advTm="47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1729" y="-198171"/>
            <a:ext cx="1895141" cy="1903602"/>
          </a:xfrm>
          <a:custGeom>
            <a:avLst/>
            <a:gdLst/>
            <a:ahLst/>
            <a:cxnLst/>
            <a:rect l="l" t="t" r="r" b="b"/>
            <a:pathLst>
              <a:path w="1895141" h="1903602">
                <a:moveTo>
                  <a:pt x="0" y="0"/>
                </a:moveTo>
                <a:lnTo>
                  <a:pt x="1895142" y="0"/>
                </a:lnTo>
                <a:lnTo>
                  <a:pt x="1895142" y="1903601"/>
                </a:lnTo>
                <a:lnTo>
                  <a:pt x="0" y="1903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759202"/>
            <a:ext cx="11166047" cy="8768596"/>
            <a:chOff x="0" y="0"/>
            <a:chExt cx="1170208" cy="9189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208" cy="918954"/>
            </a:xfrm>
            <a:custGeom>
              <a:avLst/>
              <a:gdLst/>
              <a:ahLst/>
              <a:cxnLst/>
              <a:rect l="l" t="t" r="r" b="b"/>
              <a:pathLst>
                <a:path w="1170208" h="918954">
                  <a:moveTo>
                    <a:pt x="0" y="0"/>
                  </a:moveTo>
                  <a:lnTo>
                    <a:pt x="1170208" y="0"/>
                  </a:lnTo>
                  <a:lnTo>
                    <a:pt x="1170208" y="918954"/>
                  </a:lnTo>
                  <a:lnTo>
                    <a:pt x="0" y="918954"/>
                  </a:lnTo>
                  <a:close/>
                </a:path>
              </a:pathLst>
            </a:custGeom>
            <a:blipFill>
              <a:blip r:embed="rId5"/>
              <a:stretch>
                <a:fillRect t="-973" b="-97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168243" y="1928539"/>
            <a:ext cx="8119757" cy="7599259"/>
            <a:chOff x="0" y="0"/>
            <a:chExt cx="10826343" cy="10132346"/>
          </a:xfrm>
        </p:grpSpPr>
        <p:sp>
          <p:nvSpPr>
            <p:cNvPr id="6" name="TextBox 6"/>
            <p:cNvSpPr txBox="1"/>
            <p:nvPr/>
          </p:nvSpPr>
          <p:spPr>
            <a:xfrm>
              <a:off x="597794" y="57150"/>
              <a:ext cx="10228549" cy="4175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09"/>
                </a:lnSpc>
              </a:pPr>
              <a:r>
                <a:rPr lang="en-US" sz="7372" b="1">
                  <a:solidFill>
                    <a:srgbClr val="000000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COVID-19 &amp; Alzheimer's Disease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028961"/>
              <a:ext cx="10228549" cy="5103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6856" lvl="1" indent="-298428" algn="l">
                <a:lnSpc>
                  <a:spcPts val="3870"/>
                </a:lnSpc>
                <a:buFont typeface="Arial"/>
                <a:buChar char="•"/>
              </a:pPr>
              <a:r>
                <a:rPr lang="en-US" sz="2764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Shared Genes: 320</a:t>
              </a:r>
            </a:p>
            <a:p>
              <a:pPr algn="l">
                <a:lnSpc>
                  <a:spcPts val="3870"/>
                </a:lnSpc>
              </a:pPr>
              <a:endParaRPr lang="en-US" sz="2764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596856" lvl="1" indent="-298428" algn="l">
                <a:lnSpc>
                  <a:spcPts val="3870"/>
                </a:lnSpc>
                <a:buFont typeface="Arial"/>
                <a:buChar char="•"/>
              </a:pPr>
              <a:r>
                <a:rPr lang="en-US" sz="2764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Key Discovery: Dysregulation of DOC2A (Synaptic Vesicle Fusion).</a:t>
              </a:r>
            </a:p>
            <a:p>
              <a:pPr algn="l">
                <a:lnSpc>
                  <a:spcPts val="3870"/>
                </a:lnSpc>
              </a:pPr>
              <a:endParaRPr lang="en-US" sz="2764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596856" lvl="1" indent="-298428" algn="l">
                <a:lnSpc>
                  <a:spcPts val="3870"/>
                </a:lnSpc>
                <a:buFont typeface="Arial"/>
                <a:buChar char="•"/>
              </a:pPr>
              <a:r>
                <a:rPr lang="en-US" sz="2764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Mechanism: Synaptic Dysfunction (Link to 'Brain Fog').</a:t>
              </a:r>
            </a:p>
            <a:p>
              <a:pPr marL="0" lvl="0" indent="0" algn="l">
                <a:lnSpc>
                  <a:spcPts val="3870"/>
                </a:lnSpc>
              </a:pPr>
              <a:endParaRPr lang="en-US" sz="2764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3432086" y="9834227"/>
            <a:ext cx="11332738" cy="230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616">
                <a:solidFill>
                  <a:srgbClr val="4A4A4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Sara Sayed Elganzory | ID: 221000509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3CCBD52-F5CF-C48A-93EB-4DF94EA6CF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08"/>
    </mc:Choice>
    <mc:Fallback>
      <p:transition spd="slow" advTm="36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0868" y="237890"/>
            <a:ext cx="7820015" cy="9811219"/>
            <a:chOff x="0" y="0"/>
            <a:chExt cx="1187943" cy="1490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7943" cy="1490429"/>
            </a:xfrm>
            <a:custGeom>
              <a:avLst/>
              <a:gdLst/>
              <a:ahLst/>
              <a:cxnLst/>
              <a:rect l="l" t="t" r="r" b="b"/>
              <a:pathLst>
                <a:path w="1187943" h="1490429">
                  <a:moveTo>
                    <a:pt x="0" y="0"/>
                  </a:moveTo>
                  <a:lnTo>
                    <a:pt x="1187943" y="0"/>
                  </a:lnTo>
                  <a:lnTo>
                    <a:pt x="1187943" y="1490429"/>
                  </a:lnTo>
                  <a:lnTo>
                    <a:pt x="0" y="1490429"/>
                  </a:lnTo>
                  <a:close/>
                </a:path>
              </a:pathLst>
            </a:custGeom>
            <a:blipFill>
              <a:blip r:embed="rId4"/>
              <a:stretch>
                <a:fillRect l="-185" r="-18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66750" y="666750"/>
            <a:ext cx="9584118" cy="8283587"/>
            <a:chOff x="0" y="0"/>
            <a:chExt cx="12778823" cy="11044783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12778823" cy="4526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 b="1">
                  <a:solidFill>
                    <a:srgbClr val="000000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The Prion Hypothesis (Key Finding)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055437"/>
              <a:ext cx="12778823" cy="5989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5536" lvl="1" indent="-307768" algn="l">
                <a:lnSpc>
                  <a:spcPts val="3991"/>
                </a:lnSpc>
                <a:buFont typeface="Arial"/>
                <a:buChar char="•"/>
              </a:pPr>
              <a:r>
                <a:rPr lang="en-US" sz="2851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Direct Link: PRNP Gene = Negative (No direct overexpression).</a:t>
              </a:r>
            </a:p>
            <a:p>
              <a:pPr algn="l">
                <a:lnSpc>
                  <a:spcPts val="3991"/>
                </a:lnSpc>
              </a:pPr>
              <a:endParaRPr lang="en-US" sz="2851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615536" lvl="1" indent="-307768" algn="l">
                <a:lnSpc>
                  <a:spcPts val="3991"/>
                </a:lnSpc>
                <a:buFont typeface="Arial"/>
                <a:buChar char="•"/>
              </a:pPr>
              <a:r>
                <a:rPr lang="en-US" sz="2851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Indirect Link: Prion Pathway (hsa05020) = Dysregulated.</a:t>
              </a:r>
            </a:p>
            <a:p>
              <a:pPr algn="l">
                <a:lnSpc>
                  <a:spcPts val="3991"/>
                </a:lnSpc>
              </a:pPr>
              <a:endParaRPr lang="en-US" sz="2851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615536" lvl="1" indent="-307768" algn="l">
                <a:lnSpc>
                  <a:spcPts val="3991"/>
                </a:lnSpc>
                <a:buFont typeface="Arial"/>
                <a:buChar char="•"/>
              </a:pPr>
              <a:r>
                <a:rPr lang="en-US" sz="2851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Conclusion: COVID-19 induces a "Stress Environment" mimicking prion pathology.</a:t>
              </a:r>
            </a:p>
            <a:p>
              <a:pPr marL="0" lvl="0" indent="0" algn="l">
                <a:lnSpc>
                  <a:spcPts val="3991"/>
                </a:lnSpc>
              </a:pPr>
              <a:endParaRPr lang="en-US" sz="2851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3432086" y="9834227"/>
            <a:ext cx="11332738" cy="230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616">
                <a:solidFill>
                  <a:srgbClr val="4A4A4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Sara Sayed Elganzory | ID: 221000509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83B4800-E32A-CFAF-C617-131DCB1971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15"/>
    </mc:Choice>
    <mc:Fallback>
      <p:transition spd="slow" advTm="53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592550" cy="6536082"/>
            <a:chOff x="0" y="0"/>
            <a:chExt cx="22123400" cy="8714777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22123400" cy="1554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 b="1">
                  <a:solidFill>
                    <a:srgbClr val="000000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Conclusion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639307"/>
              <a:ext cx="22123400" cy="6075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98821" lvl="1" indent="-399411" algn="l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The "Two-Hit" Model:</a:t>
              </a:r>
            </a:p>
            <a:p>
              <a:pPr marL="1597643" lvl="2" indent="-532548" algn="l">
                <a:lnSpc>
                  <a:spcPts val="5179"/>
                </a:lnSpc>
                <a:buFont typeface="Arial"/>
                <a:buChar char="⚬"/>
              </a:pPr>
              <a:r>
                <a:rPr lang="en-US" sz="3699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Oxidative Stress (Parkinson's)</a:t>
              </a:r>
            </a:p>
            <a:p>
              <a:pPr marL="1597643" lvl="2" indent="-532548" algn="l">
                <a:lnSpc>
                  <a:spcPts val="5179"/>
                </a:lnSpc>
                <a:buFont typeface="Arial"/>
                <a:buChar char="⚬"/>
              </a:pPr>
              <a:r>
                <a:rPr lang="en-US" sz="3699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Synaptic Failure (Alzheimer's)</a:t>
              </a:r>
            </a:p>
            <a:p>
              <a:pPr marL="1597643" lvl="2" indent="-532548" algn="l">
                <a:lnSpc>
                  <a:spcPts val="5179"/>
                </a:lnSpc>
                <a:buFont typeface="Arial"/>
                <a:buChar char="⚬"/>
              </a:pPr>
              <a:r>
                <a:rPr lang="en-US" sz="3699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Environmental Mimicry (Prion Pathway)</a:t>
              </a:r>
            </a:p>
            <a:p>
              <a:pPr algn="l">
                <a:lnSpc>
                  <a:spcPts val="5179"/>
                </a:lnSpc>
              </a:pPr>
              <a:endParaRPr lang="en-US" sz="3699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798821" lvl="1" indent="-399411" algn="l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4A4A4A"/>
                  </a:solidFill>
                  <a:latin typeface="DM Sans"/>
                  <a:ea typeface="DM Sans"/>
                  <a:cs typeface="DM Sans"/>
                  <a:sym typeface="DM Sans"/>
                </a:rPr>
                <a:t>Impact: Need for neurological monitoring &amp; MPO inhibitors.</a:t>
              </a:r>
            </a:p>
            <a:p>
              <a:pPr marL="0" lvl="0" indent="0" algn="l">
                <a:lnSpc>
                  <a:spcPts val="5179"/>
                </a:lnSpc>
              </a:pPr>
              <a:endParaRPr lang="en-US" sz="3699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2657" y="558096"/>
            <a:ext cx="5647247" cy="5078710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16311729" y="-198171"/>
            <a:ext cx="1895141" cy="1903602"/>
          </a:xfrm>
          <a:custGeom>
            <a:avLst/>
            <a:gdLst/>
            <a:ahLst/>
            <a:cxnLst/>
            <a:rect l="l" t="t" r="r" b="b"/>
            <a:pathLst>
              <a:path w="1895141" h="1903602">
                <a:moveTo>
                  <a:pt x="0" y="0"/>
                </a:moveTo>
                <a:lnTo>
                  <a:pt x="1895142" y="0"/>
                </a:lnTo>
                <a:lnTo>
                  <a:pt x="1895142" y="1903601"/>
                </a:lnTo>
                <a:lnTo>
                  <a:pt x="0" y="1903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3432086" y="9834227"/>
            <a:ext cx="11332738" cy="230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616">
                <a:solidFill>
                  <a:srgbClr val="4A4A4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Sara Sayed Elganzory | ID: 221000509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5A97CE2-A814-F7FA-27D1-C200182A0B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22"/>
    </mc:Choice>
    <mc:Fallback>
      <p:transition spd="slow" advTm="40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1729" y="-198171"/>
            <a:ext cx="1895141" cy="1903602"/>
          </a:xfrm>
          <a:custGeom>
            <a:avLst/>
            <a:gdLst/>
            <a:ahLst/>
            <a:cxnLst/>
            <a:rect l="l" t="t" r="r" b="b"/>
            <a:pathLst>
              <a:path w="1895141" h="1903602">
                <a:moveTo>
                  <a:pt x="0" y="0"/>
                </a:moveTo>
                <a:lnTo>
                  <a:pt x="1895142" y="0"/>
                </a:lnTo>
                <a:lnTo>
                  <a:pt x="1895142" y="1903601"/>
                </a:lnTo>
                <a:lnTo>
                  <a:pt x="0" y="1903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88265" y="1772105"/>
            <a:ext cx="14311469" cy="718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References</a:t>
            </a:r>
          </a:p>
          <a:p>
            <a:pPr algn="ctr">
              <a:lnSpc>
                <a:spcPts val="3683"/>
              </a:lnSpc>
              <a:spcBef>
                <a:spcPct val="0"/>
              </a:spcBef>
            </a:pPr>
            <a:endParaRPr lang="en-US" sz="8000" b="1">
              <a:solidFill>
                <a:srgbClr val="000000"/>
              </a:solidFill>
              <a:latin typeface="Georgia Pro Bold"/>
              <a:ea typeface="Georgia Pro Bold"/>
              <a:cs typeface="Georgia Pro Bold"/>
              <a:sym typeface="Georgia Pro Bold"/>
            </a:endParaRPr>
          </a:p>
          <a:p>
            <a:pPr algn="l">
              <a:lnSpc>
                <a:spcPts val="3683"/>
              </a:lnSpc>
              <a:spcBef>
                <a:spcPct val="0"/>
              </a:spcBef>
            </a:pPr>
            <a:r>
              <a:rPr lang="en-US" sz="3348" b="1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Data Sources:</a:t>
            </a:r>
          </a:p>
          <a:p>
            <a:pPr algn="l">
              <a:lnSpc>
                <a:spcPts val="3683"/>
              </a:lnSpc>
              <a:spcBef>
                <a:spcPct val="0"/>
              </a:spcBef>
            </a:pPr>
            <a:r>
              <a:rPr lang="en-US" sz="3348">
                <a:solidFill>
                  <a:srgbClr val="000000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NCBI Gene Expression Omnibus (GEO).</a:t>
            </a:r>
          </a:p>
          <a:p>
            <a:pPr algn="l">
              <a:lnSpc>
                <a:spcPts val="3683"/>
              </a:lnSpc>
              <a:spcBef>
                <a:spcPct val="0"/>
              </a:spcBef>
            </a:pPr>
            <a:r>
              <a:rPr lang="en-US" sz="3348">
                <a:solidFill>
                  <a:srgbClr val="000000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Datasets: GSE157103 (COVID), GSE159699 (Alzheimer's), GSE68719 (Parkinson's).</a:t>
            </a:r>
          </a:p>
          <a:p>
            <a:pPr algn="l">
              <a:lnSpc>
                <a:spcPts val="3683"/>
              </a:lnSpc>
              <a:spcBef>
                <a:spcPct val="0"/>
              </a:spcBef>
            </a:pPr>
            <a:endParaRPr lang="en-US" sz="3348">
              <a:solidFill>
                <a:srgbClr val="000000"/>
              </a:solidFill>
              <a:latin typeface="Georgia Pro Light"/>
              <a:ea typeface="Georgia Pro Light"/>
              <a:cs typeface="Georgia Pro Light"/>
              <a:sym typeface="Georgia Pro Light"/>
            </a:endParaRPr>
          </a:p>
          <a:p>
            <a:pPr algn="l">
              <a:lnSpc>
                <a:spcPts val="3683"/>
              </a:lnSpc>
              <a:spcBef>
                <a:spcPct val="0"/>
              </a:spcBef>
            </a:pPr>
            <a:r>
              <a:rPr lang="en-US" sz="3348" b="1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Methodology:</a:t>
            </a:r>
          </a:p>
          <a:p>
            <a:pPr algn="l">
              <a:lnSpc>
                <a:spcPts val="3683"/>
              </a:lnSpc>
              <a:spcBef>
                <a:spcPct val="0"/>
              </a:spcBef>
            </a:pPr>
            <a:r>
              <a:rPr lang="en-US" sz="3348">
                <a:solidFill>
                  <a:srgbClr val="000000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Python: Pandas, SciPy, Scikit-learn (McKinney, Virtanen, Pedregosa et al.).</a:t>
            </a:r>
          </a:p>
          <a:p>
            <a:pPr algn="l">
              <a:lnSpc>
                <a:spcPts val="3683"/>
              </a:lnSpc>
              <a:spcBef>
                <a:spcPct val="0"/>
              </a:spcBef>
            </a:pPr>
            <a:r>
              <a:rPr lang="en-US" sz="3348">
                <a:solidFill>
                  <a:srgbClr val="000000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R/Bioconductor: limma, edgeR (Ritchie et al., Robinson et al.).</a:t>
            </a:r>
          </a:p>
          <a:p>
            <a:pPr algn="l">
              <a:lnSpc>
                <a:spcPts val="3683"/>
              </a:lnSpc>
              <a:spcBef>
                <a:spcPct val="0"/>
              </a:spcBef>
            </a:pPr>
            <a:endParaRPr lang="en-US" sz="3348">
              <a:solidFill>
                <a:srgbClr val="000000"/>
              </a:solidFill>
              <a:latin typeface="Georgia Pro Light"/>
              <a:ea typeface="Georgia Pro Light"/>
              <a:cs typeface="Georgia Pro Light"/>
              <a:sym typeface="Georgia Pro Light"/>
            </a:endParaRPr>
          </a:p>
          <a:p>
            <a:pPr algn="l">
              <a:lnSpc>
                <a:spcPts val="3683"/>
              </a:lnSpc>
              <a:spcBef>
                <a:spcPct val="0"/>
              </a:spcBef>
            </a:pPr>
            <a:r>
              <a:rPr lang="en-US" sz="3348" b="1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Key Literature:</a:t>
            </a:r>
          </a:p>
          <a:p>
            <a:pPr algn="l">
              <a:lnSpc>
                <a:spcPts val="3683"/>
              </a:lnSpc>
              <a:spcBef>
                <a:spcPct val="0"/>
              </a:spcBef>
            </a:pPr>
            <a:r>
              <a:rPr lang="en-US" sz="3348">
                <a:solidFill>
                  <a:srgbClr val="000000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Al-Aly et al. (Nature, 2021): Post-acute sequelae of COVID-19.</a:t>
            </a:r>
          </a:p>
          <a:p>
            <a:pPr algn="l">
              <a:lnSpc>
                <a:spcPts val="3683"/>
              </a:lnSpc>
              <a:spcBef>
                <a:spcPct val="0"/>
              </a:spcBef>
            </a:pPr>
            <a:r>
              <a:rPr lang="en-US" sz="3348">
                <a:solidFill>
                  <a:srgbClr val="000000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Yesilkaya et al. (Cureus, 2023): Spike protein and neurodegeneration.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4894B0C-305C-7F80-4EAE-D25BB4E547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3"/>
    </mc:Choice>
    <mc:Fallback>
      <p:transition spd="slow" advTm="1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384</Words>
  <Application>Microsoft Office PowerPoint</Application>
  <PresentationFormat>Custom</PresentationFormat>
  <Paragraphs>67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Arial</vt:lpstr>
      <vt:lpstr>Georgia Pro Bold</vt:lpstr>
      <vt:lpstr>Georgia Pro Light</vt:lpstr>
      <vt:lpstr>DM Sans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Transcriptomic Overlap</dc:title>
  <dc:description>Presentation - Transcriptomic Overlap</dc:description>
  <cp:lastModifiedBy>Sara Sayed Elganzory</cp:lastModifiedBy>
  <cp:revision>2</cp:revision>
  <dcterms:created xsi:type="dcterms:W3CDTF">2006-08-16T00:00:00Z</dcterms:created>
  <dcterms:modified xsi:type="dcterms:W3CDTF">2026-01-22T02:37:22Z</dcterms:modified>
  <dc:identifier>DAG_FH1CFdQ</dc:identifier>
</cp:coreProperties>
</file>